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2" r:id="rId36"/>
    <p:sldId id="290" r:id="rId37"/>
    <p:sldId id="304" r:id="rId38"/>
    <p:sldId id="302" r:id="rId39"/>
    <p:sldId id="303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291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13" r:id="rId58"/>
    <p:sldId id="314" r:id="rId59"/>
    <p:sldId id="317" r:id="rId60"/>
    <p:sldId id="318" r:id="rId61"/>
    <p:sldId id="315" r:id="rId62"/>
    <p:sldId id="324" r:id="rId63"/>
    <p:sldId id="326" r:id="rId64"/>
    <p:sldId id="316" r:id="rId65"/>
    <p:sldId id="325" r:id="rId66"/>
    <p:sldId id="320" r:id="rId67"/>
    <p:sldId id="322" r:id="rId68"/>
    <p:sldId id="323" r:id="rId69"/>
    <p:sldId id="321" r:id="rId70"/>
    <p:sldId id="32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9"/>
    <p:restoredTop sz="91097"/>
  </p:normalViewPr>
  <p:slideViewPr>
    <p:cSldViewPr snapToGrid="0" snapToObjects="1">
      <p:cViewPr varScale="1">
        <p:scale>
          <a:sx n="98" d="100"/>
          <a:sy n="9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EF4FB-93FC-3A4C-8222-1148D462FBCA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123F-A068-9D4F-AC99-1A81B523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(does not include transfers to hospice care)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5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not yet looked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5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axis is date of FIRST POSITIVE PCR TEST</a:t>
            </a:r>
          </a:p>
          <a:p>
            <a:r>
              <a:rPr lang="en-US" dirty="0"/>
              <a:t>I’d like to show you this over time, but this is what I’ve got so fart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2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Decline: could have to do with care seeking being lower, or with improvements in management and treatment of covid, but doesn’t seem to have to do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6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DATE OF FIRST POSITIVE PCR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49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7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“covid admission” definitions will naturally exclude some subsequent admissions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6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deceased and not deceased based on final outcome, NOT outcome after these two admissions, based on the information that we had about the patient.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17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with data through February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0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date was in the future, subtracted one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12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with data through May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39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with data through May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9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these are the most common positive TESTS, rather than the most common infections/organisms. Some organisms may have different patterns of testing.. </a:t>
            </a:r>
            <a:r>
              <a:rPr lang="en-US" dirty="0" err="1"/>
              <a:t>Ie</a:t>
            </a:r>
            <a:r>
              <a:rPr lang="en-US" dirty="0"/>
              <a:t>, this tabulation is per test not per infection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1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conversation with Anne-</a:t>
            </a:r>
            <a:r>
              <a:rPr lang="en-US" dirty="0" err="1"/>
              <a:t>Catrin</a:t>
            </a:r>
            <a:r>
              <a:rPr lang="en-US" dirty="0"/>
              <a:t>, Jason and Jeff. I realize this is an over-simplification, Anne-</a:t>
            </a:r>
            <a:r>
              <a:rPr lang="en-US" dirty="0" err="1"/>
              <a:t>Catrin</a:t>
            </a:r>
            <a:r>
              <a:rPr lang="en-US" dirty="0"/>
              <a:t> and Jason, but I wanted to get a ballpark idea of how many ambiguous cases we had to see whether it would be worth our while/necessary to review cases individually,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0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in calculating these I have not taken into account whether there were negative tests in between nor how many – just looking at the time that elapsed between consecutive positive tests for a given organism, inpatient stay, and patient</a:t>
            </a:r>
          </a:p>
          <a:p>
            <a:r>
              <a:rPr lang="en-US" dirty="0"/>
              <a:t>There may be overlaps between these categories, too – </a:t>
            </a:r>
            <a:r>
              <a:rPr lang="en-US" dirty="0" err="1"/>
              <a:t>ie</a:t>
            </a:r>
            <a:r>
              <a:rPr lang="en-US" dirty="0"/>
              <a:t>, one person-inpatient-organism case may have a lapse of 4 days and also a lapse of 14 days, or something.</a:t>
            </a:r>
          </a:p>
          <a:p>
            <a:r>
              <a:rPr lang="en-US" dirty="0"/>
              <a:t>I suggest: Since there are not many cases here, Anne-</a:t>
            </a:r>
            <a:r>
              <a:rPr lang="en-US" dirty="0" err="1"/>
              <a:t>Catrin</a:t>
            </a:r>
            <a:r>
              <a:rPr lang="en-US" dirty="0"/>
              <a:t> and Jason do not review case by case yet – I proceed with a little more analysis keeping records of what rules I used, and if necessary, AC and Jason can review later if we all decide it’s worthwhile.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24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6/21: now divides 30 day lapses into two infections, lapses of less than 30 days are considered the same infection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Excludes those with only one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04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76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 What predictors are we interested in related to duration of bacteremia? I imagine we should look at organisms individuals (or should I break down by gram negative and then disaggregate for gram pos by staph and </a:t>
            </a:r>
            <a:r>
              <a:rPr lang="en-US" dirty="0" err="1"/>
              <a:t>entero</a:t>
            </a:r>
            <a:r>
              <a:rPr lang="en-US" dirty="0"/>
              <a:t> viruses, as AC suggested Claire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59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category: continuous stay or multiple inpatient stays? </a:t>
            </a:r>
            <a:r>
              <a:rPr lang="en-US" dirty="0" err="1"/>
              <a:t>Ie</a:t>
            </a:r>
            <a:r>
              <a:rPr lang="en-US" dirty="0"/>
              <a:t>, were they infected with covid in the hospital </a:t>
            </a:r>
          </a:p>
          <a:p>
            <a:r>
              <a:rPr lang="en-US" dirty="0"/>
              <a:t>Same for final group: same stay or not?</a:t>
            </a:r>
          </a:p>
          <a:p>
            <a:endParaRPr lang="en-US" dirty="0"/>
          </a:p>
          <a:p>
            <a:r>
              <a:rPr lang="en-US" dirty="0"/>
              <a:t>Plot distribution of time after covid identification that bacterial infection was identified – was it picked up, or just about order in which tests took place?</a:t>
            </a:r>
          </a:p>
          <a:p>
            <a:r>
              <a:rPr lang="en-US" dirty="0"/>
              <a:t>Most bacterial infections soon before/after covid infection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(Does not include transfers to hospice care)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8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Considered “occurred during same inpatient stay” if time of first positive </a:t>
            </a:r>
            <a:r>
              <a:rPr lang="en-US" dirty="0" err="1"/>
              <a:t>pcr</a:t>
            </a:r>
            <a:r>
              <a:rPr lang="en-US" dirty="0"/>
              <a:t> test occurred between 48 hours prior to </a:t>
            </a:r>
            <a:r>
              <a:rPr lang="en-US" dirty="0" err="1"/>
              <a:t>adt</a:t>
            </a:r>
            <a:r>
              <a:rPr lang="en-US" dirty="0"/>
              <a:t> event time and </a:t>
            </a:r>
            <a:r>
              <a:rPr lang="en-US" dirty="0" err="1"/>
              <a:t>adt</a:t>
            </a:r>
            <a:r>
              <a:rPr lang="en-US" dirty="0"/>
              <a:t> discharge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6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8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 = Kolmogorov-</a:t>
            </a:r>
            <a:r>
              <a:rPr lang="en-US" dirty="0" err="1"/>
              <a:t>smirnov</a:t>
            </a:r>
            <a:r>
              <a:rPr lang="en-US" dirty="0"/>
              <a:t>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8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thos</a:t>
            </a:r>
            <a:r>
              <a:rPr lang="en-US" dirty="0"/>
              <a:t> who didn’t have bacterial infections, major drop in time in hospital by day 25 – but note that many of the infections are actually happening AFTER that. So, this isn’t a suitable comparison to assess the potential impact of infections on time in hosp.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18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(so, someone who acquires an infection on day 15 will not be compared to someone who was discharged on day 3..)</a:t>
            </a:r>
          </a:p>
          <a:p>
            <a:r>
              <a:rPr lang="en-US" dirty="0"/>
              <a:t>Other examples in Rosenbaum text: heart transplants (some people die before treatment becomes available); effects of surgery on interstitial cystitis</a:t>
            </a:r>
          </a:p>
          <a:p>
            <a:r>
              <a:rPr lang="en-US" dirty="0"/>
              <a:t>Watson, </a:t>
            </a:r>
            <a:r>
              <a:rPr lang="en-US" dirty="0" err="1"/>
              <a:t>Spauldin</a:t>
            </a:r>
            <a:r>
              <a:rPr lang="en-US" dirty="0"/>
              <a:t> and Dreyfus call this a selection bias, others call this a version of the “immortal time bias”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42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227 individuals with covid and bacterial infections during same visit – only 152 were matched. Could be I did something wrong? Or perhaps they weren’t match-able….?</a:t>
            </a:r>
          </a:p>
          <a:p>
            <a:r>
              <a:rPr lang="en-US" dirty="0"/>
              <a:t>Still room for bias – mostly have just made sure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32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there’s still a lot to do: I haven’t included most variables in matching yet! Also,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86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9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exploration about testing for bacterial infections: Side questions that came up last time when we were talking about testing</a:t>
            </a:r>
          </a:p>
          <a:p>
            <a:endParaRPr lang="en-US" dirty="0"/>
          </a:p>
          <a:p>
            <a:r>
              <a:rPr lang="en-US" dirty="0"/>
              <a:t>Some overall questions about proportion of patients with bacterial infections – didn’t look into for now because we know we’re missing a whole bunch of info on them….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7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for time in hospital for covid: how to define time in hospital?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haven’t yet looked into whether patients who were NOT admitted in that same encounter were then admitted subsequently. But, that might be of interest for outpatient and emergency visits, in particular.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8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in hospital: I assume we’re basically interested in the time in hospital of those patients who were admitted during that same “first covid visit”</a:t>
            </a:r>
          </a:p>
          <a:p>
            <a:endParaRPr lang="en-US" dirty="0"/>
          </a:p>
          <a:p>
            <a:r>
              <a:rPr lang="en-US" dirty="0"/>
              <a:t>Most are spending very little time, very few outliers are spending a lot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40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(by date of inpatient admission)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B123F-A068-9D4F-AC99-1A81B5235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B039-25BB-1B43-9010-D751B56C3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FC371-C08B-8C4E-95E8-AE1D12EF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39DDF-6DFD-034D-8DA7-D3EE1862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1FE25-FB53-5A4A-ADB1-8F0751382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2866F-D98B-3B44-A20D-85FDC2F8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8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0B26-2BCF-5D45-91E5-76A51A06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647A4-2F55-3845-BB06-0CB028A6E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CF6B2-7661-0644-B11C-4EB9F4FE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7160-BB1C-B946-A990-D6785D49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3FB7-1DDB-DE40-AA2E-9E9ED628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3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CD8E0-546A-224C-8BBD-578691A08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14D3B-8769-EA48-A1EF-22735E5A1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58F0-FDD6-1B40-B709-45286551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45F07-CD03-4245-8327-A8783064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03109-6153-4D46-9229-380E5BAA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8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7BE3-FD68-BF40-A2FF-3D136223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A58B9-4339-9C4A-BFA3-7F3832C1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49C30-EDFE-C24D-B57F-F0BA9AE8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95081-39D7-3249-812A-CFDED859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AD98-D250-AF47-9C67-2080D760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FD11-F676-DB43-A1B6-6255D3CB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157B-732A-2743-A859-02E137FE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E4348-4BBF-8747-BC7A-8375EF17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D2B9-9C3C-FC4C-8BF9-65FB6447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2BA77-2BF1-FA45-91F8-8CDB83B6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0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27FB-8E47-AE49-8B2B-859B0335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4A62-386F-6B49-99C6-1620D5A5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894AF-C370-FE46-BE9A-BF426330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1213C-4131-C04B-A3F6-55CFBE13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E0BE-6D3B-514E-B1EC-4BECA8F3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E7DF-56E0-284F-8849-999905D4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6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0E78-F260-B44D-86A7-C33E0FBE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7C980-022B-5F46-B0BE-17B24C40B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DC949-4AAF-FE46-8539-A1502687E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DAFF1-2CBA-A748-AD87-E67D1564F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DAE76-B053-5C45-BD22-46BC15C68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B41DA9-C4CE-8B48-AE07-B9275DB8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A2275-D8D9-ED48-A190-A86D2504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95C98-EA59-1C41-9ECE-D65A2DDF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D438-3094-EA48-BA4E-A5094115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310CF-1617-D047-B6BF-E69278D2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2217F-62F9-7241-88C4-664DF547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C9027-36CD-0041-A478-D9E64AE7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4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C5254-7729-764E-B850-73E3BED3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7A4FD-5901-7347-BB61-DBF3F97F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1654C-51E7-4E4F-BF24-B9C2C48B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85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7BEE-409D-1D49-951B-7175183B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A38C-DF92-CD48-8FE0-EF002488E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7ABF0-7C45-E84C-87DD-724062363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75061-4EB5-B64F-BCEA-2A57F043B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A1B80-8A66-864C-9039-90EF0E3D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AE0EF-8C84-2C45-988E-8D9719DC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8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B138-D4D4-F54B-AB66-8F9C9992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46ACA-CD3C-094D-8051-DC975214D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D200-ED93-6840-8557-FA0462F49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2CAC6-E3CE-7E4A-8375-E497C539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88B3F-226D-454A-AB29-2EEA587A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CB18-CCF8-6847-BCE4-EA46C9EC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77C54-835B-1443-BFE3-36285CC2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6198-5A17-974D-9B20-FF705FA09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75D07-7B9D-B545-A72E-4CC32BEFD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7215F-8214-8440-9D21-048BE0A8929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C43CB-952D-4E43-B925-0FADB2310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58D1-9ED1-2543-8B4F-3FA1088D7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2479-E8C3-E049-8707-F26D44EA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7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2601-C48A-9E49-80C7-F1A35BD673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MIND Study plots and tabulations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8564B-D4DD-BB42-B1F9-492E5C85A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97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8537-3239-E844-BCCE-5B3EB515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141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Tabulations on bacterial infections among covid patients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60D7-65B6-2547-B738-1837D161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did they occur? Before during or after covid related stay? Was there a substantial population of people who had bacterial infections and subsequently got covid, or did most go covid then bacterial infection?</a:t>
            </a:r>
          </a:p>
          <a:p>
            <a:r>
              <a:rPr lang="en-US" dirty="0"/>
              <a:t>Blood confirmed vs other specimens</a:t>
            </a:r>
          </a:p>
          <a:p>
            <a:r>
              <a:rPr lang="en-US" dirty="0"/>
              <a:t>Compare mortality btw covid patients with in patient stays with and without bacterial infection</a:t>
            </a:r>
          </a:p>
          <a:p>
            <a:r>
              <a:rPr lang="en-US" dirty="0"/>
              <a:t>What kind of bacterial infection</a:t>
            </a:r>
          </a:p>
          <a:p>
            <a:r>
              <a:rPr lang="en-US" dirty="0"/>
              <a:t>Look at percent of covid patients who get bacterial infection over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E014-C5C6-2246-B8EE-828888D1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649"/>
            <a:ext cx="10515600" cy="1187451"/>
          </a:xfrm>
        </p:spPr>
        <p:txBody>
          <a:bodyPr>
            <a:noAutofit/>
          </a:bodyPr>
          <a:lstStyle/>
          <a:p>
            <a:r>
              <a:rPr lang="en-US" sz="3200" dirty="0"/>
              <a:t>Number of abnormal results (number of instance, not number of organisms) per patient who ever had a bacterial infection – to get at patterns in testing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C71C1D0-FBEC-D544-95AF-369DAC45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1" y="1606762"/>
            <a:ext cx="8893379" cy="52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E271-9EAA-E141-8564-05174E48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“time in hospital” question</a:t>
            </a:r>
            <a:br>
              <a:rPr lang="en-US" dirty="0"/>
            </a:br>
            <a:r>
              <a:rPr lang="en-US" dirty="0"/>
              <a:t>How to define time in hospital?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2DBB9-A786-A94A-8488-14AE0C1FBFA6}"/>
              </a:ext>
            </a:extLst>
          </p:cNvPr>
          <p:cNvSpPr txBox="1"/>
          <p:nvPr/>
        </p:nvSpPr>
        <p:spPr>
          <a:xfrm>
            <a:off x="875302" y="1795860"/>
            <a:ext cx="390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ADT care level of first covid visit among </a:t>
            </a:r>
          </a:p>
          <a:p>
            <a:r>
              <a:rPr lang="en-US" dirty="0"/>
              <a:t>Patients who ever had a positive PCR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6857777-5CF2-C144-968D-5B724A19A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02" y="2542560"/>
            <a:ext cx="5118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44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5E1B-248A-3748-89EF-5164E701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adt</a:t>
            </a:r>
            <a:r>
              <a:rPr lang="en-US" dirty="0"/>
              <a:t> care level of first covid visit, was the patient admitted in that same encounter?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422B64B-FBCD-C744-BD7E-B7DD73D9E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17829"/>
            <a:ext cx="9443904" cy="4675045"/>
          </a:xfrm>
        </p:spPr>
      </p:pic>
    </p:spTree>
    <p:extLst>
      <p:ext uri="{BB962C8B-B14F-4D97-AF65-F5344CB8AC3E}">
        <p14:creationId xmlns:p14="http://schemas.microsoft.com/office/powerpoint/2010/main" val="42100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0425-5AD8-1845-9E67-CE72E72C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351" y="829820"/>
            <a:ext cx="5762467" cy="221318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Time in hospital for those who were admitted during the first covid encounter (days between inpatient admission and discharge)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FE159E0-F9C7-D34E-830E-98AA32AE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1" y="365125"/>
            <a:ext cx="5113075" cy="5106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9CD8B-CE10-9B4F-9DD6-A4E5F71D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1" y="5669662"/>
            <a:ext cx="12192000" cy="9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D1F163B-2962-E94D-9E3F-9271864D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42" y="0"/>
            <a:ext cx="11329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268C50B-999B-4B49-A7A0-E77B9838E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83" y="295548"/>
            <a:ext cx="10929421" cy="6562452"/>
          </a:xfrm>
        </p:spPr>
      </p:pic>
    </p:spTree>
    <p:extLst>
      <p:ext uri="{BB962C8B-B14F-4D97-AF65-F5344CB8AC3E}">
        <p14:creationId xmlns:p14="http://schemas.microsoft.com/office/powerpoint/2010/main" val="302681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1AE0-6753-0040-A426-4C844A62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7B66602-02E9-514D-B80B-0F327BB6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46" y="86740"/>
            <a:ext cx="11202451" cy="6771260"/>
          </a:xfrm>
        </p:spPr>
      </p:pic>
    </p:spTree>
    <p:extLst>
      <p:ext uri="{BB962C8B-B14F-4D97-AF65-F5344CB8AC3E}">
        <p14:creationId xmlns:p14="http://schemas.microsoft.com/office/powerpoint/2010/main" val="140463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D28FBC9-DC65-3C4A-8C7B-49BE67772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730" y="254833"/>
            <a:ext cx="11139787" cy="6603167"/>
          </a:xfrm>
        </p:spPr>
      </p:pic>
    </p:spTree>
    <p:extLst>
      <p:ext uri="{BB962C8B-B14F-4D97-AF65-F5344CB8AC3E}">
        <p14:creationId xmlns:p14="http://schemas.microsoft.com/office/powerpoint/2010/main" val="343165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11E6-C7ED-D245-BE4E-A2D09C32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4538"/>
            <a:ext cx="10515600" cy="5472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Present with covid </a:t>
            </a:r>
            <a:r>
              <a:rPr lang="en-US" sz="2400" dirty="0">
                <a:sym typeface="Wingdings" pitchFamily="2" charset="2"/>
              </a:rPr>
              <a:t> inpatient admission  discharge or death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		 admission rate	mortality rate, time in hospital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6582CEE-44EF-D64C-A691-F40DC2EA678D}"/>
              </a:ext>
            </a:extLst>
          </p:cNvPr>
          <p:cNvSpPr/>
          <p:nvPr/>
        </p:nvSpPr>
        <p:spPr>
          <a:xfrm rot="5400000">
            <a:off x="3498957" y="734528"/>
            <a:ext cx="344772" cy="155897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4C715EA-94B4-3944-83D2-DF1B693E1BE8}"/>
              </a:ext>
            </a:extLst>
          </p:cNvPr>
          <p:cNvSpPr/>
          <p:nvPr/>
        </p:nvSpPr>
        <p:spPr>
          <a:xfrm rot="5400000">
            <a:off x="6270886" y="734528"/>
            <a:ext cx="344772" cy="155897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D9A04F1-CF89-3E45-A616-FD48D045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95" y="2865587"/>
            <a:ext cx="9015456" cy="15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3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2DC1CE-F278-DD42-A257-AE0B9E552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10392345" cy="14879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5E0D36-9F7F-9346-8C02-24BDF9718EB9}"/>
              </a:ext>
            </a:extLst>
          </p:cNvPr>
          <p:cNvSpPr txBox="1">
            <a:spLocks/>
          </p:cNvSpPr>
          <p:nvPr/>
        </p:nvSpPr>
        <p:spPr>
          <a:xfrm>
            <a:off x="838199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Overall mortality among covid and non-covid patients (ever vs never positive </a:t>
            </a:r>
            <a:r>
              <a:rPr lang="en-US" sz="2800" dirty="0" err="1"/>
              <a:t>pcr</a:t>
            </a:r>
            <a:r>
              <a:rPr lang="en-US" sz="2800" dirty="0"/>
              <a:t> test) – through 2/24</a:t>
            </a:r>
          </a:p>
        </p:txBody>
      </p:sp>
    </p:spTree>
    <p:extLst>
      <p:ext uri="{BB962C8B-B14F-4D97-AF65-F5344CB8AC3E}">
        <p14:creationId xmlns:p14="http://schemas.microsoft.com/office/powerpoint/2010/main" val="24770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56AC-7000-2743-816C-AE50C602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positive PCR tests over time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A2CCC734-8852-1D42-9D66-6C2B2D55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02" y="1613491"/>
            <a:ext cx="8596354" cy="5263939"/>
          </a:xfrm>
        </p:spPr>
      </p:pic>
    </p:spTree>
    <p:extLst>
      <p:ext uri="{BB962C8B-B14F-4D97-AF65-F5344CB8AC3E}">
        <p14:creationId xmlns:p14="http://schemas.microsoft.com/office/powerpoint/2010/main" val="351157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6CD5-BBF7-3349-9893-341CADE4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inpatient admissions by date of first positive </a:t>
            </a:r>
            <a:r>
              <a:rPr lang="en-US" dirty="0" err="1"/>
              <a:t>pcr</a:t>
            </a:r>
            <a:r>
              <a:rPr lang="en-US" dirty="0"/>
              <a:t> test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30B4F49D-637C-8B44-B16B-09140491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82" y="1514127"/>
            <a:ext cx="8740586" cy="5343873"/>
          </a:xfrm>
        </p:spPr>
      </p:pic>
    </p:spTree>
    <p:extLst>
      <p:ext uri="{BB962C8B-B14F-4D97-AF65-F5344CB8AC3E}">
        <p14:creationId xmlns:p14="http://schemas.microsoft.com/office/powerpoint/2010/main" val="4149178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1976-23E7-B748-959D-2834DCAE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Admission Rate</a:t>
            </a:r>
          </a:p>
        </p:txBody>
      </p:sp>
      <p:pic>
        <p:nvPicPr>
          <p:cNvPr id="5" name="Content Placeholder 4" descr="Bar chart&#10;&#10;Description automatically generated">
            <a:extLst>
              <a:ext uri="{FF2B5EF4-FFF2-40B4-BE49-F238E27FC236}">
                <a16:creationId xmlns:a16="http://schemas.microsoft.com/office/drawing/2014/main" id="{6A168EA5-0833-1348-810B-D3A8BAF5D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616" y="1287429"/>
            <a:ext cx="8529404" cy="5205446"/>
          </a:xfrm>
        </p:spPr>
      </p:pic>
    </p:spTree>
    <p:extLst>
      <p:ext uri="{BB962C8B-B14F-4D97-AF65-F5344CB8AC3E}">
        <p14:creationId xmlns:p14="http://schemas.microsoft.com/office/powerpoint/2010/main" val="133046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AFF2-B5CF-BF4F-ACB3-79E32280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28D0511-498E-4246-AB2D-EAEDE88B9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01" y="365125"/>
            <a:ext cx="10603284" cy="6492875"/>
          </a:xfrm>
        </p:spPr>
      </p:pic>
    </p:spTree>
    <p:extLst>
      <p:ext uri="{BB962C8B-B14F-4D97-AF65-F5344CB8AC3E}">
        <p14:creationId xmlns:p14="http://schemas.microsoft.com/office/powerpoint/2010/main" val="349583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1EA7-0AE0-2242-8C7A-DC326398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rate among inpatients with covid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3F9CC98-5BEB-B346-BDA4-2217659EC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275" y="1268286"/>
            <a:ext cx="9067489" cy="5574827"/>
          </a:xfrm>
        </p:spPr>
      </p:pic>
    </p:spTree>
    <p:extLst>
      <p:ext uri="{BB962C8B-B14F-4D97-AF65-F5344CB8AC3E}">
        <p14:creationId xmlns:p14="http://schemas.microsoft.com/office/powerpoint/2010/main" val="2703599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34F4-262E-1043-8349-A707A88F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068"/>
          </a:xfrm>
        </p:spPr>
        <p:txBody>
          <a:bodyPr/>
          <a:lstStyle/>
          <a:p>
            <a:r>
              <a:rPr lang="en-US" dirty="0"/>
              <a:t>Questions about time in hospital: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0F1E-360C-E541-870F-53D01B21D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194"/>
            <a:ext cx="10515600" cy="4947769"/>
          </a:xfrm>
        </p:spPr>
        <p:txBody>
          <a:bodyPr/>
          <a:lstStyle/>
          <a:p>
            <a:r>
              <a:rPr lang="en-US" dirty="0"/>
              <a:t>Continue to look at time in hospital for covid patients?</a:t>
            </a:r>
          </a:p>
          <a:p>
            <a:pPr lvl="1"/>
            <a:r>
              <a:rPr lang="en-US" dirty="0"/>
              <a:t>How has time in hospital changed over time</a:t>
            </a:r>
          </a:p>
          <a:p>
            <a:pPr lvl="1"/>
            <a:r>
              <a:rPr lang="en-US" dirty="0"/>
              <a:t>What are predictors of time in hospital (consider bacterial infections)</a:t>
            </a:r>
          </a:p>
          <a:p>
            <a:pPr lvl="1"/>
            <a:r>
              <a:rPr lang="en-US" dirty="0"/>
              <a:t>Do we want to consider just the first admission for each patient, or all “covid admissions” based on the definition of an admission starting within 2 days prior – 7 days after first positive covid </a:t>
            </a:r>
            <a:r>
              <a:rPr lang="en-US" dirty="0" err="1"/>
              <a:t>pcr</a:t>
            </a:r>
            <a:r>
              <a:rPr lang="en-US" dirty="0"/>
              <a:t> test?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Time in hospital for patients with bacterial infections</a:t>
            </a:r>
          </a:p>
          <a:p>
            <a:pPr lvl="1"/>
            <a:r>
              <a:rPr lang="en-US" dirty="0"/>
              <a:t>Similar questions, look at covid as a predictor</a:t>
            </a:r>
          </a:p>
          <a:p>
            <a:pPr lvl="1"/>
            <a:r>
              <a:rPr lang="en-US" dirty="0"/>
              <a:t>Are we interested in total time in hospital, or time in hospital </a:t>
            </a:r>
          </a:p>
        </p:txBody>
      </p:sp>
    </p:spTree>
    <p:extLst>
      <p:ext uri="{BB962C8B-B14F-4D97-AF65-F5344CB8AC3E}">
        <p14:creationId xmlns:p14="http://schemas.microsoft.com/office/powerpoint/2010/main" val="204723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21F6-0DB6-C445-AABC-F645C293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127"/>
          </a:xfrm>
        </p:spPr>
        <p:txBody>
          <a:bodyPr>
            <a:normAutofit/>
          </a:bodyPr>
          <a:lstStyle/>
          <a:p>
            <a:r>
              <a:rPr lang="en-US" sz="4000" dirty="0"/>
              <a:t>Various tabulations: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8E0B7-2225-8A43-B037-6F6787506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0377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Number of covid admissions per patient among all patients in </a:t>
            </a:r>
            <a:r>
              <a:rPr lang="en-US" dirty="0" err="1"/>
              <a:t>adt</a:t>
            </a:r>
            <a:r>
              <a:rPr lang="en-US" dirty="0"/>
              <a:t> dataset: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64FF747-0C3F-044C-AAAB-2144FBDF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8707"/>
            <a:ext cx="29718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8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, bar chart&#10;&#10;Description automatically generated">
            <a:extLst>
              <a:ext uri="{FF2B5EF4-FFF2-40B4-BE49-F238E27FC236}">
                <a16:creationId xmlns:a16="http://schemas.microsoft.com/office/drawing/2014/main" id="{4962265B-6429-EE44-84F2-9A1CFBB4E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7829" y="0"/>
            <a:ext cx="9356342" cy="6858000"/>
          </a:xfrm>
        </p:spPr>
      </p:pic>
    </p:spTree>
    <p:extLst>
      <p:ext uri="{BB962C8B-B14F-4D97-AF65-F5344CB8AC3E}">
        <p14:creationId xmlns:p14="http://schemas.microsoft.com/office/powerpoint/2010/main" val="390825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2002-C1A0-3344-B47B-85B353B1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01" y="1852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Disaggregated by deceased/not deceased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A237825-E387-2645-B100-685C7A5B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25" y="1118070"/>
            <a:ext cx="6348374" cy="4633506"/>
          </a:xfrm>
        </p:spPr>
      </p:pic>
      <p:pic>
        <p:nvPicPr>
          <p:cNvPr id="7" name="Picture 6" descr="Chart, diagram, bar chart, histogram&#10;&#10;Description automatically generated">
            <a:extLst>
              <a:ext uri="{FF2B5EF4-FFF2-40B4-BE49-F238E27FC236}">
                <a16:creationId xmlns:a16="http://schemas.microsoft.com/office/drawing/2014/main" id="{E8F6F981-AB6A-3C46-BB7D-EDFAAB8C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01" y="1106424"/>
            <a:ext cx="6348374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F709-F8DC-3F40-8760-4FAEBC99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59649" cy="939019"/>
          </a:xfrm>
        </p:spPr>
        <p:txBody>
          <a:bodyPr>
            <a:noAutofit/>
          </a:bodyPr>
          <a:lstStyle/>
          <a:p>
            <a:r>
              <a:rPr lang="en-US" sz="3600" dirty="0"/>
              <a:t>Overview of available data in ADT, covid and micro datasets (by </a:t>
            </a:r>
            <a:r>
              <a:rPr lang="en-US" sz="3600" dirty="0" err="1"/>
              <a:t>mrn</a:t>
            </a:r>
            <a:r>
              <a:rPr lang="en-US" sz="3600" dirty="0"/>
              <a:t>) – As of February 2021 data update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12BF198-C242-674F-9085-16B0934DED2E}"/>
              </a:ext>
            </a:extLst>
          </p:cNvPr>
          <p:cNvSpPr/>
          <p:nvPr/>
        </p:nvSpPr>
        <p:spPr>
          <a:xfrm>
            <a:off x="1169233" y="1720382"/>
            <a:ext cx="4107305" cy="3181662"/>
          </a:xfrm>
          <a:prstGeom prst="donut">
            <a:avLst>
              <a:gd name="adj" fmla="val 195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8A9A73DF-A632-AD4A-A8BE-9CB061C0C4F8}"/>
              </a:ext>
            </a:extLst>
          </p:cNvPr>
          <p:cNvSpPr/>
          <p:nvPr/>
        </p:nvSpPr>
        <p:spPr>
          <a:xfrm>
            <a:off x="3222885" y="1720382"/>
            <a:ext cx="4107305" cy="3181662"/>
          </a:xfrm>
          <a:prstGeom prst="donut">
            <a:avLst>
              <a:gd name="adj" fmla="val 19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FA21D91A-52CA-8B48-B972-7E3DC1B33AE3}"/>
              </a:ext>
            </a:extLst>
          </p:cNvPr>
          <p:cNvSpPr/>
          <p:nvPr/>
        </p:nvSpPr>
        <p:spPr>
          <a:xfrm>
            <a:off x="2196059" y="3191917"/>
            <a:ext cx="4107305" cy="3181662"/>
          </a:xfrm>
          <a:prstGeom prst="donut">
            <a:avLst>
              <a:gd name="adj" fmla="val 1954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1D8C-0492-0444-8A6F-48C25B5A94D0}"/>
              </a:ext>
            </a:extLst>
          </p:cNvPr>
          <p:cNvSpPr txBox="1"/>
          <p:nvPr/>
        </p:nvSpPr>
        <p:spPr>
          <a:xfrm>
            <a:off x="303550" y="1766411"/>
            <a:ext cx="1528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ADT</a:t>
            </a:r>
          </a:p>
          <a:p>
            <a:r>
              <a:rPr lang="en-US" sz="2800" dirty="0"/>
              <a:t>91,265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BD9C4-1B14-CF45-A952-C9FD9D934BEF}"/>
              </a:ext>
            </a:extLst>
          </p:cNvPr>
          <p:cNvSpPr txBox="1"/>
          <p:nvPr/>
        </p:nvSpPr>
        <p:spPr>
          <a:xfrm>
            <a:off x="7249621" y="1806922"/>
            <a:ext cx="157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Covid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112,106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6A5F-1448-4245-9F1B-D0C055A64436}"/>
              </a:ext>
            </a:extLst>
          </p:cNvPr>
          <p:cNvSpPr txBox="1"/>
          <p:nvPr/>
        </p:nvSpPr>
        <p:spPr>
          <a:xfrm>
            <a:off x="6082259" y="5658574"/>
            <a:ext cx="124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Micro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25,428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E8183-0C00-EF4C-BCF6-DA5B7327146B}"/>
              </a:ext>
            </a:extLst>
          </p:cNvPr>
          <p:cNvSpPr txBox="1"/>
          <p:nvPr/>
        </p:nvSpPr>
        <p:spPr>
          <a:xfrm>
            <a:off x="3698822" y="3588682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18,293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EC8C7-EE37-5749-B393-0FD429C8B5F9}"/>
              </a:ext>
            </a:extLst>
          </p:cNvPr>
          <p:cNvSpPr txBox="1"/>
          <p:nvPr/>
        </p:nvSpPr>
        <p:spPr>
          <a:xfrm>
            <a:off x="3625745" y="2439037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72,972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287F5-76D0-BE47-819A-C53911F7F72B}"/>
              </a:ext>
            </a:extLst>
          </p:cNvPr>
          <p:cNvSpPr txBox="1"/>
          <p:nvPr/>
        </p:nvSpPr>
        <p:spPr>
          <a:xfrm>
            <a:off x="5141623" y="4048353"/>
            <a:ext cx="732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24471-1D0B-FC41-B1DC-B0574D7A90AD}"/>
              </a:ext>
            </a:extLst>
          </p:cNvPr>
          <p:cNvSpPr txBox="1"/>
          <p:nvPr/>
        </p:nvSpPr>
        <p:spPr>
          <a:xfrm>
            <a:off x="2823770" y="4062839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CFAFF-13C6-CB4B-BFDD-B97418E5EE9B}"/>
              </a:ext>
            </a:extLst>
          </p:cNvPr>
          <p:cNvSpPr txBox="1"/>
          <p:nvPr/>
        </p:nvSpPr>
        <p:spPr>
          <a:xfrm>
            <a:off x="2083631" y="2893936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6082A-419E-924D-B076-01E315625E78}"/>
              </a:ext>
            </a:extLst>
          </p:cNvPr>
          <p:cNvSpPr txBox="1"/>
          <p:nvPr/>
        </p:nvSpPr>
        <p:spPr>
          <a:xfrm>
            <a:off x="5608196" y="2775679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20,805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BC4AF5-6710-AD45-9058-B15F43C8D546}"/>
              </a:ext>
            </a:extLst>
          </p:cNvPr>
          <p:cNvSpPr txBox="1"/>
          <p:nvPr/>
        </p:nvSpPr>
        <p:spPr>
          <a:xfrm>
            <a:off x="3893692" y="5235260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7099</a:t>
            </a:r>
          </a:p>
        </p:txBody>
      </p:sp>
    </p:spTree>
    <p:extLst>
      <p:ext uri="{BB962C8B-B14F-4D97-AF65-F5344CB8AC3E}">
        <p14:creationId xmlns:p14="http://schemas.microsoft.com/office/powerpoint/2010/main" val="321037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B50A94C-ED63-6C43-8F90-DD6622DF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98462"/>
            <a:ext cx="10037536" cy="62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11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F709-F8DC-3F40-8760-4FAEBC99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59649" cy="939019"/>
          </a:xfrm>
        </p:spPr>
        <p:txBody>
          <a:bodyPr>
            <a:noAutofit/>
          </a:bodyPr>
          <a:lstStyle/>
          <a:p>
            <a:r>
              <a:rPr lang="en-US" sz="3600" dirty="0"/>
              <a:t>Overview of available data in ADT, covid and micro datasets (by </a:t>
            </a:r>
            <a:r>
              <a:rPr lang="en-US" sz="3600" dirty="0" err="1"/>
              <a:t>mrn</a:t>
            </a:r>
            <a:r>
              <a:rPr lang="en-US" sz="3600" dirty="0"/>
              <a:t>) – As of February 2021 data update</a:t>
            </a: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A12BF198-C242-674F-9085-16B0934DED2E}"/>
              </a:ext>
            </a:extLst>
          </p:cNvPr>
          <p:cNvSpPr/>
          <p:nvPr/>
        </p:nvSpPr>
        <p:spPr>
          <a:xfrm>
            <a:off x="1169233" y="1720382"/>
            <a:ext cx="4107305" cy="3181662"/>
          </a:xfrm>
          <a:prstGeom prst="donut">
            <a:avLst>
              <a:gd name="adj" fmla="val 1954"/>
            </a:avLst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8A9A73DF-A632-AD4A-A8BE-9CB061C0C4F8}"/>
              </a:ext>
            </a:extLst>
          </p:cNvPr>
          <p:cNvSpPr/>
          <p:nvPr/>
        </p:nvSpPr>
        <p:spPr>
          <a:xfrm>
            <a:off x="3222885" y="1720382"/>
            <a:ext cx="4107305" cy="3181662"/>
          </a:xfrm>
          <a:prstGeom prst="donut">
            <a:avLst>
              <a:gd name="adj" fmla="val 19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FA21D91A-52CA-8B48-B972-7E3DC1B33AE3}"/>
              </a:ext>
            </a:extLst>
          </p:cNvPr>
          <p:cNvSpPr/>
          <p:nvPr/>
        </p:nvSpPr>
        <p:spPr>
          <a:xfrm>
            <a:off x="2196059" y="3191917"/>
            <a:ext cx="4107305" cy="3181662"/>
          </a:xfrm>
          <a:prstGeom prst="donut">
            <a:avLst>
              <a:gd name="adj" fmla="val 1954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1D8C-0492-0444-8A6F-48C25B5A94D0}"/>
              </a:ext>
            </a:extLst>
          </p:cNvPr>
          <p:cNvSpPr txBox="1"/>
          <p:nvPr/>
        </p:nvSpPr>
        <p:spPr>
          <a:xfrm>
            <a:off x="303550" y="1766411"/>
            <a:ext cx="1528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ADT</a:t>
            </a:r>
          </a:p>
          <a:p>
            <a:r>
              <a:rPr lang="en-US" sz="2800" dirty="0"/>
              <a:t>91,265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BD9C4-1B14-CF45-A952-C9FD9D934BEF}"/>
              </a:ext>
            </a:extLst>
          </p:cNvPr>
          <p:cNvSpPr txBox="1"/>
          <p:nvPr/>
        </p:nvSpPr>
        <p:spPr>
          <a:xfrm>
            <a:off x="7249621" y="1806922"/>
            <a:ext cx="157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Covid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112,106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6A5F-1448-4245-9F1B-D0C055A64436}"/>
              </a:ext>
            </a:extLst>
          </p:cNvPr>
          <p:cNvSpPr txBox="1"/>
          <p:nvPr/>
        </p:nvSpPr>
        <p:spPr>
          <a:xfrm>
            <a:off x="6082259" y="5658574"/>
            <a:ext cx="1247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Micro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25,428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E8183-0C00-EF4C-BCF6-DA5B7327146B}"/>
              </a:ext>
            </a:extLst>
          </p:cNvPr>
          <p:cNvSpPr txBox="1"/>
          <p:nvPr/>
        </p:nvSpPr>
        <p:spPr>
          <a:xfrm>
            <a:off x="3698822" y="3588682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21,387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EC8C7-EE37-5749-B393-0FD429C8B5F9}"/>
              </a:ext>
            </a:extLst>
          </p:cNvPr>
          <p:cNvSpPr txBox="1"/>
          <p:nvPr/>
        </p:nvSpPr>
        <p:spPr>
          <a:xfrm>
            <a:off x="3625745" y="2439037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79,005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287F5-76D0-BE47-819A-C53911F7F72B}"/>
              </a:ext>
            </a:extLst>
          </p:cNvPr>
          <p:cNvSpPr txBox="1"/>
          <p:nvPr/>
        </p:nvSpPr>
        <p:spPr>
          <a:xfrm>
            <a:off x="5141623" y="4048353"/>
            <a:ext cx="732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24471-1D0B-FC41-B1DC-B0574D7A90AD}"/>
              </a:ext>
            </a:extLst>
          </p:cNvPr>
          <p:cNvSpPr txBox="1"/>
          <p:nvPr/>
        </p:nvSpPr>
        <p:spPr>
          <a:xfrm>
            <a:off x="2823770" y="4062839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CFAFF-13C6-CB4B-BFDD-B97418E5EE9B}"/>
              </a:ext>
            </a:extLst>
          </p:cNvPr>
          <p:cNvSpPr txBox="1"/>
          <p:nvPr/>
        </p:nvSpPr>
        <p:spPr>
          <a:xfrm>
            <a:off x="2083631" y="2893936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6082A-419E-924D-B076-01E315625E78}"/>
              </a:ext>
            </a:extLst>
          </p:cNvPr>
          <p:cNvSpPr txBox="1"/>
          <p:nvPr/>
        </p:nvSpPr>
        <p:spPr>
          <a:xfrm>
            <a:off x="5608196" y="2775679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38,322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BC4AF5-6710-AD45-9058-B15F43C8D546}"/>
              </a:ext>
            </a:extLst>
          </p:cNvPr>
          <p:cNvSpPr txBox="1"/>
          <p:nvPr/>
        </p:nvSpPr>
        <p:spPr>
          <a:xfrm>
            <a:off x="3893692" y="5235260"/>
            <a:ext cx="124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2347</a:t>
            </a:r>
          </a:p>
        </p:txBody>
      </p:sp>
    </p:spTree>
    <p:extLst>
      <p:ext uri="{BB962C8B-B14F-4D97-AF65-F5344CB8AC3E}">
        <p14:creationId xmlns:p14="http://schemas.microsoft.com/office/powerpoint/2010/main" val="1456159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6262-4E46-474B-84FE-937FD785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organism – specimen combos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B5DE2B2-8210-5A4B-95AB-279794D0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15" y="1690687"/>
            <a:ext cx="10117221" cy="41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8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860C-74AC-FC47-848A-FB5A037A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organisms for blood specimens only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41E3C63-FB07-B340-A871-E978632F4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044699"/>
            <a:ext cx="8225589" cy="4131747"/>
          </a:xfrm>
        </p:spPr>
      </p:pic>
    </p:spTree>
    <p:extLst>
      <p:ext uri="{BB962C8B-B14F-4D97-AF65-F5344CB8AC3E}">
        <p14:creationId xmlns:p14="http://schemas.microsoft.com/office/powerpoint/2010/main" val="405998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0567-9BE0-EA48-8C0A-3BB77904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Determining whether multiple positive tests for an organism in a patient are separate or the same infection: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68CFFFF-7F49-664D-81AE-407472C8F47D}"/>
              </a:ext>
            </a:extLst>
          </p:cNvPr>
          <p:cNvSpPr/>
          <p:nvPr/>
        </p:nvSpPr>
        <p:spPr>
          <a:xfrm>
            <a:off x="8199620" y="1605746"/>
            <a:ext cx="2353456" cy="1390338"/>
          </a:xfrm>
          <a:prstGeom prst="frame">
            <a:avLst>
              <a:gd name="adj1" fmla="val 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Separate infections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B973E16-C2D8-4247-9EB1-927B6A36A8C6}"/>
              </a:ext>
            </a:extLst>
          </p:cNvPr>
          <p:cNvSpPr/>
          <p:nvPr/>
        </p:nvSpPr>
        <p:spPr>
          <a:xfrm>
            <a:off x="4157273" y="1605746"/>
            <a:ext cx="2353456" cy="1390338"/>
          </a:xfrm>
          <a:prstGeom prst="frame">
            <a:avLst>
              <a:gd name="adj1" fmla="val 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the positive tests occur during the same or different inpatient stays?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8B4FE15-2912-554D-B48A-319638BE2CB8}"/>
              </a:ext>
            </a:extLst>
          </p:cNvPr>
          <p:cNvSpPr/>
          <p:nvPr/>
        </p:nvSpPr>
        <p:spPr>
          <a:xfrm>
            <a:off x="8544394" y="4819338"/>
            <a:ext cx="2353456" cy="1390338"/>
          </a:xfrm>
          <a:prstGeom prst="frame">
            <a:avLst>
              <a:gd name="adj1" fmla="val 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Ambiguous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EC63B40-3C95-994E-814B-933108B2255E}"/>
              </a:ext>
            </a:extLst>
          </p:cNvPr>
          <p:cNvSpPr/>
          <p:nvPr/>
        </p:nvSpPr>
        <p:spPr>
          <a:xfrm>
            <a:off x="4157273" y="3668843"/>
            <a:ext cx="2353456" cy="1390338"/>
          </a:xfrm>
          <a:prstGeom prst="frame">
            <a:avLst>
              <a:gd name="adj1" fmla="val 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much time is elapsed between consecutive tests?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0FBE0E1-78EF-6247-B34C-6566B6E4E66A}"/>
              </a:ext>
            </a:extLst>
          </p:cNvPr>
          <p:cNvSpPr/>
          <p:nvPr/>
        </p:nvSpPr>
        <p:spPr>
          <a:xfrm>
            <a:off x="652074" y="4819338"/>
            <a:ext cx="2353456" cy="1390338"/>
          </a:xfrm>
          <a:prstGeom prst="frame">
            <a:avLst>
              <a:gd name="adj1" fmla="val 1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Same infection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6E8E-56CE-454F-BC2A-89F8FD99C538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6510729" y="2300915"/>
            <a:ext cx="168889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55BFB-57BC-B34F-9D40-D2FD6889FFCC}"/>
              </a:ext>
            </a:extLst>
          </p:cNvPr>
          <p:cNvCxnSpPr>
            <a:cxnSpLocks/>
          </p:cNvCxnSpPr>
          <p:nvPr/>
        </p:nvCxnSpPr>
        <p:spPr>
          <a:xfrm>
            <a:off x="5224072" y="2996084"/>
            <a:ext cx="0" cy="65964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7960E2-E7B1-EC43-8777-8297B70B2ECB}"/>
              </a:ext>
            </a:extLst>
          </p:cNvPr>
          <p:cNvCxnSpPr>
            <a:cxnSpLocks/>
          </p:cNvCxnSpPr>
          <p:nvPr/>
        </p:nvCxnSpPr>
        <p:spPr>
          <a:xfrm flipH="1">
            <a:off x="3005530" y="5864939"/>
            <a:ext cx="1671401" cy="1873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010040-7DC4-0945-8735-6EAC250AF578}"/>
              </a:ext>
            </a:extLst>
          </p:cNvPr>
          <p:cNvCxnSpPr>
            <a:cxnSpLocks/>
          </p:cNvCxnSpPr>
          <p:nvPr/>
        </p:nvCxnSpPr>
        <p:spPr>
          <a:xfrm>
            <a:off x="5981075" y="5864939"/>
            <a:ext cx="256331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3BFA1F-5A6E-FF4D-B6C9-4DFE5143871B}"/>
              </a:ext>
            </a:extLst>
          </p:cNvPr>
          <p:cNvCxnSpPr>
            <a:cxnSpLocks/>
          </p:cNvCxnSpPr>
          <p:nvPr/>
        </p:nvCxnSpPr>
        <p:spPr>
          <a:xfrm flipV="1">
            <a:off x="9511260" y="3017943"/>
            <a:ext cx="0" cy="134606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F970E4-9B06-7D4B-8B25-F4CC0AD0B6C9}"/>
              </a:ext>
            </a:extLst>
          </p:cNvPr>
          <p:cNvCxnSpPr>
            <a:cxnSpLocks/>
          </p:cNvCxnSpPr>
          <p:nvPr/>
        </p:nvCxnSpPr>
        <p:spPr>
          <a:xfrm>
            <a:off x="4661941" y="5059181"/>
            <a:ext cx="0" cy="8057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0ADD28-1DCE-2840-AB6D-363D8656D1B1}"/>
              </a:ext>
            </a:extLst>
          </p:cNvPr>
          <p:cNvCxnSpPr>
            <a:cxnSpLocks/>
          </p:cNvCxnSpPr>
          <p:nvPr/>
        </p:nvCxnSpPr>
        <p:spPr>
          <a:xfrm>
            <a:off x="5981075" y="5059181"/>
            <a:ext cx="0" cy="824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4412AF-6C09-9A41-BA1C-8B8ADF8267E8}"/>
              </a:ext>
            </a:extLst>
          </p:cNvPr>
          <p:cNvCxnSpPr>
            <a:cxnSpLocks/>
          </p:cNvCxnSpPr>
          <p:nvPr/>
        </p:nvCxnSpPr>
        <p:spPr>
          <a:xfrm flipH="1">
            <a:off x="6510729" y="4364012"/>
            <a:ext cx="30005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408EC1-B375-5544-8881-7254EEEE917C}"/>
              </a:ext>
            </a:extLst>
          </p:cNvPr>
          <p:cNvSpPr txBox="1"/>
          <p:nvPr/>
        </p:nvSpPr>
        <p:spPr>
          <a:xfrm>
            <a:off x="6708102" y="2352904"/>
            <a:ext cx="11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807A96-1F2E-454C-9C2C-AE4C853D5430}"/>
              </a:ext>
            </a:extLst>
          </p:cNvPr>
          <p:cNvSpPr txBox="1"/>
          <p:nvPr/>
        </p:nvSpPr>
        <p:spPr>
          <a:xfrm>
            <a:off x="5287155" y="3194778"/>
            <a:ext cx="11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288760-65E7-1C4D-9CC3-E38E25786889}"/>
              </a:ext>
            </a:extLst>
          </p:cNvPr>
          <p:cNvSpPr txBox="1"/>
          <p:nvPr/>
        </p:nvSpPr>
        <p:spPr>
          <a:xfrm>
            <a:off x="7411095" y="3905498"/>
            <a:ext cx="11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30 days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11387C-7B15-B64B-9A07-B6B421412AD6}"/>
              </a:ext>
            </a:extLst>
          </p:cNvPr>
          <p:cNvSpPr txBox="1"/>
          <p:nvPr/>
        </p:nvSpPr>
        <p:spPr>
          <a:xfrm>
            <a:off x="3384039" y="5492679"/>
            <a:ext cx="110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7 days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95F868-78E2-2C4B-ABC3-80AB8F4D1002}"/>
              </a:ext>
            </a:extLst>
          </p:cNvPr>
          <p:cNvSpPr txBox="1"/>
          <p:nvPr/>
        </p:nvSpPr>
        <p:spPr>
          <a:xfrm>
            <a:off x="6553200" y="5471429"/>
            <a:ext cx="14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– 30 days</a:t>
            </a:r>
          </a:p>
        </p:txBody>
      </p:sp>
    </p:spTree>
    <p:extLst>
      <p:ext uri="{BB962C8B-B14F-4D97-AF65-F5344CB8AC3E}">
        <p14:creationId xmlns:p14="http://schemas.microsoft.com/office/powerpoint/2010/main" val="8004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1045-67BA-5B41-A777-56DC3904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cases are there with ambiguous gaps in positive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7E1A-C155-C240-9ABE-86A43F0F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of these is per person, per inpatient stay, per organism.</a:t>
            </a:r>
          </a:p>
          <a:p>
            <a:pPr marL="0" indent="0">
              <a:buNone/>
            </a:pPr>
            <a:r>
              <a:rPr lang="en-US" dirty="0"/>
              <a:t>Total N person-inpatient-organisms = 2290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0CF9A4-16F9-7C4D-BF67-93AC54A91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03281"/>
              </p:ext>
            </p:extLst>
          </p:nvPr>
        </p:nvGraphicFramePr>
        <p:xfrm>
          <a:off x="1123013" y="3259614"/>
          <a:ext cx="8127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3075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2752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6617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Cases with a lapse of: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of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97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3-7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14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7-30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6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&gt;30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00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579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8611-1B34-714F-9355-6A4E24AD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8897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common blood infection </a:t>
            </a:r>
            <a:br>
              <a:rPr lang="en-US" dirty="0"/>
            </a:br>
            <a:r>
              <a:rPr lang="en-US" dirty="0"/>
              <a:t>(N = 2290, some of these may be &gt; 1 infection)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B9D9A17-1F37-7444-904D-5E7B5507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25" y="2254102"/>
            <a:ext cx="8157817" cy="42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13CA-EDFA-9C43-A64C-B76ABEC0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500062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Duration of bacteremia for all blood infections 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Excludes those with only one positive test (0 time of bacteremia). For the moment, infections with lapses in positive tests of 7-30 days are included</a:t>
            </a:r>
            <a:endParaRPr lang="en-US" sz="32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67D5ED5-27B9-8749-A0BF-BFED415F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485" y="1825625"/>
            <a:ext cx="6816311" cy="474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5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0A6B-C228-1546-A4ED-D90A7898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B177-A168-3644-B163-9DC325E55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F98B2D9-E5B0-694F-AF0D-B82F40D8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8" y="365125"/>
            <a:ext cx="9501372" cy="63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99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4B0D-3A26-6C49-96CA-330F8E58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F137-7C98-BA46-B5D7-AF761834B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EFB0660-35C1-1041-A64B-19BF068F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1" y="365124"/>
            <a:ext cx="9282371" cy="61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21AD-7CA8-6446-BD4D-7238A9D3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235BD-9EDA-0D4D-A498-73900C249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E4917E-B67C-2E4F-AEB0-03C553F1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6" y="365124"/>
            <a:ext cx="9443927" cy="62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6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6402-4282-264E-9203-5544C99B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0280F88-B355-3E49-AB80-A614962AB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10" y="206284"/>
            <a:ext cx="10042790" cy="6203367"/>
          </a:xfrm>
        </p:spPr>
      </p:pic>
    </p:spTree>
    <p:extLst>
      <p:ext uri="{BB962C8B-B14F-4D97-AF65-F5344CB8AC3E}">
        <p14:creationId xmlns:p14="http://schemas.microsoft.com/office/powerpoint/2010/main" val="255157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5297-D20C-6442-85F5-61B22E7E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F9D92-96D9-4341-95C5-7D72180C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A51C47F-8C99-3446-A5F6-0B404E08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7" y="365124"/>
            <a:ext cx="9552468" cy="64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34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5227-1B4E-2A4F-A0E7-77512AF2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4C619-6B48-3940-A25E-8AA1FE284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03E4125-E05B-154C-9789-E5FFA73D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1" y="365124"/>
            <a:ext cx="9516287" cy="63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27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D396-05C9-4D40-937F-6BA40C15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48C1-86F7-7A45-AA04-0B9250B1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461D42B-C2FC-EF4C-875C-8E941478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6" y="365124"/>
            <a:ext cx="9339817" cy="62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3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E590-AE06-4943-B1A4-AD06EC76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2183-8D42-A349-9631-C24B1BC46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CEA8230-6F01-D548-81C9-A2CFC3A4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2" y="365125"/>
            <a:ext cx="870943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41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E540-7272-C943-8615-E841CB1A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E002-D570-324F-874C-25D98BDB6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89BD07-862C-944E-97B3-A1EAAAD43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2" y="365125"/>
            <a:ext cx="8912299" cy="59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9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C77F-72E2-6848-8339-60DCF292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2270-4DD3-9C4B-BC07-531DD0EAE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28014ED-EC99-5B42-A494-FBDF2A25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76" y="365125"/>
            <a:ext cx="9331251" cy="623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1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C77F-72E2-6848-8339-60DCF292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92270-4DD3-9C4B-BC07-531DD0EAE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7180C6F-4421-ED4B-9822-F2B75E695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1" y="365124"/>
            <a:ext cx="9218576" cy="61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5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6039-D9C2-1640-A45B-3DA8B929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926F-8142-E041-97EE-7861C3DB9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06AC5BC-0120-6141-BDEB-5A78EA92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4"/>
            <a:ext cx="9092609" cy="60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3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0BD7-B4B1-2F4A-99A8-BA856944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91E27-F2EE-094A-8FAE-F23BC3112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A9CBB32-E174-B640-836A-AC461A78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7" y="365125"/>
            <a:ext cx="9395045" cy="62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82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4C49-68F8-1748-AD5C-392E837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3FAF-7E31-5145-B15C-60EF8DB77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3D485D0-6636-AF4D-824B-EF93E926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2" y="365125"/>
            <a:ext cx="9684193" cy="6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392B817-8BF0-F046-A397-67A596F6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1" y="268701"/>
            <a:ext cx="10555514" cy="5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6301-6552-9A4D-924D-29C590C9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1506E-FD91-C24A-8426-EF24E1C5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56A05F2-340C-AF4B-9740-32A80A31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7" y="365125"/>
            <a:ext cx="9452492" cy="63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25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63D0-124B-204B-9F34-A2E0F849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FD711-B17E-C84D-A9A2-9E8D46AA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42AE3A-AD71-294C-A8D0-DC848983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6" y="365125"/>
            <a:ext cx="9635313" cy="64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9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DD30-A42A-EF46-B69B-5D5A7484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B4BF-6343-D94A-A13D-FC1648659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DE35813-F13B-004D-8AD6-E365241B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6" y="365125"/>
            <a:ext cx="9616263" cy="64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93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95A2-B7B9-4C40-9603-F242F3C9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2A0B-AD3C-CD4C-A9DF-30CD99D7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09A80A-3038-4148-AD81-A4644E0B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2" y="365125"/>
            <a:ext cx="9650227" cy="64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0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1791-77E9-D94D-924B-EC666EA2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7E120-E780-2148-AC6C-EAABAC1CE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D0B6A410-8F1D-6241-9EF5-2D21C12D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1" y="132906"/>
            <a:ext cx="10069180" cy="67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1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F34C-AA32-644D-B64C-1A8B1297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85AC-1587-BA44-8DF3-44BB6E0F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DDF530-92C9-0B43-96F1-F0651EE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5" y="365125"/>
            <a:ext cx="9580083" cy="63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98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1ED7-88E7-A942-BD39-15813E81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F502C-67BE-1E46-8BC2-8F0840E6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7E1BC42-E33B-154D-97AD-FACBDDFD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1" y="365124"/>
            <a:ext cx="9580083" cy="64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1EAA-2ECB-D14A-90EE-B863FE36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Lapses in positive tests: per patient per inpatient stay per organism, by organism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D3404B-CB3C-514C-8361-F9C90BE3F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87" y="1785369"/>
            <a:ext cx="11565026" cy="3287261"/>
          </a:xfrm>
        </p:spPr>
      </p:pic>
    </p:spTree>
    <p:extLst>
      <p:ext uri="{BB962C8B-B14F-4D97-AF65-F5344CB8AC3E}">
        <p14:creationId xmlns:p14="http://schemas.microsoft.com/office/powerpoint/2010/main" val="397270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3B7B72-BCE7-3F49-8FB4-B8473C1A4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9982200" cy="9017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2CE22C-A394-E14C-AB3F-E0BC40F4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When do bacterial infections take place with respect to covid diagnosis?</a:t>
            </a:r>
            <a:br>
              <a:rPr lang="en-US" sz="3600" dirty="0"/>
            </a:br>
            <a:r>
              <a:rPr lang="en-US" sz="2700" dirty="0"/>
              <a:t>Per infection (not per patient). N = 2309</a:t>
            </a:r>
            <a:endParaRPr lang="en-US" sz="3600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85924A9-443B-3846-A8ED-FFFF4AA2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1347"/>
            <a:ext cx="5486953" cy="38618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9703C-2045-3B4E-8253-57FB5CD76C5F}"/>
              </a:ext>
            </a:extLst>
          </p:cNvPr>
          <p:cNvSpPr txBox="1">
            <a:spLocks/>
          </p:cNvSpPr>
          <p:nvPr/>
        </p:nvSpPr>
        <p:spPr>
          <a:xfrm>
            <a:off x="6656883" y="3917951"/>
            <a:ext cx="5110395" cy="2574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Above: per bacterial infection, was the infection in a patient who never had covid, in a patient who had covid during the same hospital admission, or in a patient who had covid during a different inpatient admission? Covid during inpatient admission = first covid pos </a:t>
            </a:r>
            <a:r>
              <a:rPr lang="en-US" sz="2400" dirty="0" err="1"/>
              <a:t>pcr</a:t>
            </a:r>
            <a:r>
              <a:rPr lang="en-US" sz="2400" dirty="0"/>
              <a:t> took place </a:t>
            </a:r>
            <a:r>
              <a:rPr lang="en-US" sz="2400" dirty="0" err="1"/>
              <a:t>adt</a:t>
            </a:r>
            <a:r>
              <a:rPr lang="en-US" sz="2400" dirty="0"/>
              <a:t> event and discharge or within 48 </a:t>
            </a:r>
            <a:r>
              <a:rPr lang="en-US" sz="2400" dirty="0" err="1"/>
              <a:t>hrs</a:t>
            </a:r>
            <a:r>
              <a:rPr lang="en-US" sz="2400" dirty="0"/>
              <a:t> prior to </a:t>
            </a:r>
            <a:r>
              <a:rPr lang="en-US" sz="2400" dirty="0" err="1"/>
              <a:t>adt</a:t>
            </a:r>
            <a:r>
              <a:rPr lang="en-US" sz="2400" dirty="0"/>
              <a:t> event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686BE-7B43-0346-8FB7-CA482C4FB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42" y="3107289"/>
            <a:ext cx="5298675" cy="8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7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CB5E-D86F-8747-86EF-DFAF546C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" y="6160957"/>
            <a:ext cx="10515600" cy="566855"/>
          </a:xfrm>
        </p:spPr>
        <p:txBody>
          <a:bodyPr>
            <a:noAutofit/>
          </a:bodyPr>
          <a:lstStyle/>
          <a:p>
            <a:r>
              <a:rPr lang="en-US" sz="2400" dirty="0"/>
              <a:t>N = 574 bacterial infections, from 407 patients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DC17FE0-C4A5-6544-ABF1-7D6EDF06C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101" y="130188"/>
            <a:ext cx="11047751" cy="6198173"/>
          </a:xfrm>
        </p:spPr>
      </p:pic>
    </p:spTree>
    <p:extLst>
      <p:ext uri="{BB962C8B-B14F-4D97-AF65-F5344CB8AC3E}">
        <p14:creationId xmlns:p14="http://schemas.microsoft.com/office/powerpoint/2010/main" val="269965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6BBE1C-E493-CC4B-9E0B-5B5D0D3B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2" y="181428"/>
            <a:ext cx="11189994" cy="62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6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92F2-3CEA-9541-9221-8CC46B54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Bacterial infections by organism: non-covid, covid admission, or in covid patient but during a different admission?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B228A31-380A-4B48-B503-F2201758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79792" cy="2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8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3FCB-941F-B249-8CB5-1F7B9DC3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Duration of bacteremia in infections that took place during covid vs non-covid admissions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6A8FC1ED-63AC-0E4C-8A53-3CF2E10D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1" y="960045"/>
            <a:ext cx="5500075" cy="5166014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43CEA73-24C1-FF49-82A8-E937A628A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164" y="970481"/>
            <a:ext cx="5500075" cy="51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39E0-B122-334C-B13B-C6351E3B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7/19/21: slide with some extra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53F9-DC4C-964E-9478-220DC14D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infections did each covid patient have that occurred during covid inpatient admissions?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A388C-4120-644E-919A-18E54383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034"/>
            <a:ext cx="3835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6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700D-3DFE-CA4D-92AB-C1697273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extra info: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10717-9E09-4549-8884-CEAA69A3D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Bacterial infection = any positive blood test excluding the three common contaminants that Jason mentioned at our last meeting</a:t>
            </a:r>
          </a:p>
          <a:p>
            <a:endParaRPr lang="en-US" dirty="0"/>
          </a:p>
          <a:p>
            <a:r>
              <a:rPr lang="en-US" dirty="0"/>
              <a:t>Covid admission: inpatient admission beginning within 48 </a:t>
            </a:r>
            <a:r>
              <a:rPr lang="en-US" dirty="0" err="1"/>
              <a:t>hr</a:t>
            </a:r>
            <a:r>
              <a:rPr lang="en-US" dirty="0"/>
              <a:t> before or 7 days following first positive covid </a:t>
            </a:r>
            <a:r>
              <a:rPr lang="en-US" dirty="0" err="1"/>
              <a:t>pcr</a:t>
            </a:r>
            <a:r>
              <a:rPr lang="en-US" dirty="0"/>
              <a:t> – will be expanding this definition to make sure transfers are included. </a:t>
            </a:r>
          </a:p>
        </p:txBody>
      </p:sp>
    </p:spTree>
    <p:extLst>
      <p:ext uri="{BB962C8B-B14F-4D97-AF65-F5344CB8AC3E}">
        <p14:creationId xmlns:p14="http://schemas.microsoft.com/office/powerpoint/2010/main" val="2747432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3F4329D-A8C5-E440-9A49-29D5A94B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96" y="191087"/>
            <a:ext cx="9032824" cy="5137937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BE6DF2D-BA3A-4D40-B1E9-806C19A08032}"/>
              </a:ext>
            </a:extLst>
          </p:cNvPr>
          <p:cNvSpPr txBox="1">
            <a:spLocks/>
          </p:cNvSpPr>
          <p:nvPr/>
        </p:nvSpPr>
        <p:spPr>
          <a:xfrm>
            <a:off x="7496421" y="5476340"/>
            <a:ext cx="2181497" cy="9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KS: difference in distributions: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03961-D0AA-7D4B-9CEF-BBB0069C7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55" y="6044612"/>
            <a:ext cx="4203700" cy="622300"/>
          </a:xfrm>
          <a:prstGeom prst="rect">
            <a:avLst/>
          </a:prstGeom>
        </p:spPr>
      </p:pic>
      <p:pic>
        <p:nvPicPr>
          <p:cNvPr id="16" name="Content Placeholder 15" descr="Text&#10;&#10;Description automatically generated">
            <a:extLst>
              <a:ext uri="{FF2B5EF4-FFF2-40B4-BE49-F238E27FC236}">
                <a16:creationId xmlns:a16="http://schemas.microsoft.com/office/drawing/2014/main" id="{9478CD39-F98A-2D43-93D6-E319E0E0C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14082" y="5329025"/>
            <a:ext cx="4203700" cy="1431174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1253494-F80A-A349-AA4C-388639154E58}"/>
              </a:ext>
            </a:extLst>
          </p:cNvPr>
          <p:cNvSpPr txBox="1">
            <a:spLocks/>
          </p:cNvSpPr>
          <p:nvPr/>
        </p:nvSpPr>
        <p:spPr>
          <a:xfrm>
            <a:off x="666206" y="5590515"/>
            <a:ext cx="2181497" cy="940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Bivariate linear regression:</a:t>
            </a:r>
          </a:p>
        </p:txBody>
      </p:sp>
    </p:spTree>
    <p:extLst>
      <p:ext uri="{BB962C8B-B14F-4D97-AF65-F5344CB8AC3E}">
        <p14:creationId xmlns:p14="http://schemas.microsoft.com/office/powerpoint/2010/main" val="1077736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EE9AB4F-0BF2-5942-8728-2E348B1C0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95" y="492394"/>
            <a:ext cx="5696827" cy="3788864"/>
          </a:xfr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5845B8B-A6FB-4546-98EC-1479DFCCE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580" y="492393"/>
            <a:ext cx="5679921" cy="37888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0FD2E0-6BE5-334A-B375-66D2503B34AF}"/>
              </a:ext>
            </a:extLst>
          </p:cNvPr>
          <p:cNvSpPr txBox="1">
            <a:spLocks/>
          </p:cNvSpPr>
          <p:nvPr/>
        </p:nvSpPr>
        <p:spPr>
          <a:xfrm>
            <a:off x="416079" y="4760644"/>
            <a:ext cx="10515600" cy="1604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difference in length of stays is biased by the fact that a longer stay presents more opportunities for infection. Many patients without bacterial infections were not even at risk at the time that many of these infections occurred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93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196F-5CE7-ED46-A5FC-ED50A259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1" y="130102"/>
            <a:ext cx="11482250" cy="1325563"/>
          </a:xfrm>
        </p:spPr>
        <p:txBody>
          <a:bodyPr/>
          <a:lstStyle/>
          <a:p>
            <a:r>
              <a:rPr lang="en-US" dirty="0"/>
              <a:t>Method to account for this bias: risk-set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EB726-2EDE-D740-94F9-EDA4E405A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6" y="4687046"/>
            <a:ext cx="11273245" cy="847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Compare patients who acquire infections to comparable patients </a:t>
            </a:r>
            <a:r>
              <a:rPr lang="en-US" sz="2400" i="1" dirty="0"/>
              <a:t>still at risk at time of infection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7C748B-0EE2-D54C-A266-702C07EF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" y="1608469"/>
            <a:ext cx="9910717" cy="25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2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AA5D-8086-A541-9AF3-C98812AE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Risk-set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8346-2166-8F41-8EED-8742B50F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 of propensity score matching</a:t>
            </a:r>
          </a:p>
          <a:p>
            <a:r>
              <a:rPr lang="en-US" dirty="0"/>
              <a:t>Propensity score matching – causal inference method used to estimate the effect of a treatment/exposure (bacterial infection) by matching treated/exposed individuals with controls using modelled propensity for the exposure.</a:t>
            </a:r>
          </a:p>
          <a:p>
            <a:r>
              <a:rPr lang="en-US" dirty="0"/>
              <a:t>Traditional propensity score matching: uses logistic regression to estimate propensity vs risk-set matching: uses survival analysis (cox proportional hazards regression) to estimate propensity – propensity is the hazard of infection at time of infection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55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E2B1-FC0E-CA40-97B1-8913E508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314"/>
            <a:ext cx="10515600" cy="1325563"/>
          </a:xfrm>
        </p:spPr>
        <p:txBody>
          <a:bodyPr/>
          <a:lstStyle/>
          <a:p>
            <a:r>
              <a:rPr lang="en-US" dirty="0"/>
              <a:t>Preliminary results from risk-set matching: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2EDC-E374-AA47-BAFD-A2973E873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Minimal preliminary matching so far – propensity score based just on sex and age at admission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E01489B-9635-5E42-9F10-DE5789C8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4" y="1996952"/>
            <a:ext cx="7419809" cy="4861048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ED187FA-DEA9-AE49-9ADC-32503880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96952"/>
            <a:ext cx="6352767" cy="17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6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DF11-FF5F-5F47-A0D8-477EEAA9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variables to include in matching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60A56-3BAC-DA49-A553-34A3E1D79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607"/>
            <a:ext cx="10515600" cy="4874985"/>
          </a:xfrm>
        </p:spPr>
        <p:txBody>
          <a:bodyPr/>
          <a:lstStyle/>
          <a:p>
            <a:r>
              <a:rPr lang="en-US" dirty="0"/>
              <a:t>Basic demographics: age, sex, race, ethnicity, insurance type</a:t>
            </a:r>
          </a:p>
          <a:p>
            <a:r>
              <a:rPr lang="en-US" dirty="0"/>
              <a:t>What clinical variables should be included?:</a:t>
            </a:r>
          </a:p>
          <a:p>
            <a:pPr lvl="1"/>
            <a:r>
              <a:rPr lang="en-US" dirty="0"/>
              <a:t>ICU stays</a:t>
            </a:r>
          </a:p>
          <a:p>
            <a:pPr lvl="1"/>
            <a:r>
              <a:rPr lang="en-US" dirty="0"/>
              <a:t>Chronic disease</a:t>
            </a:r>
          </a:p>
          <a:p>
            <a:pPr lvl="1"/>
            <a:r>
              <a:rPr lang="en-US" dirty="0"/>
              <a:t>Catheters</a:t>
            </a:r>
          </a:p>
          <a:p>
            <a:pPr lvl="1"/>
            <a:r>
              <a:rPr lang="en-US" dirty="0"/>
              <a:t>Central line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r>
              <a:rPr lang="en-US" dirty="0"/>
              <a:t>Baseline or time-varying variables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065F0A-7F89-C548-A178-11FDD076E2C4}"/>
              </a:ext>
            </a:extLst>
          </p:cNvPr>
          <p:cNvSpPr txBox="1">
            <a:spLocks/>
          </p:cNvSpPr>
          <p:nvPr/>
        </p:nvSpPr>
        <p:spPr>
          <a:xfrm>
            <a:off x="838200" y="4982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defines a separate observation in the </a:t>
            </a:r>
            <a:r>
              <a:rPr lang="en-US" dirty="0" err="1"/>
              <a:t>adt</a:t>
            </a:r>
            <a:r>
              <a:rPr lang="en-US" dirty="0"/>
              <a:t> datasets? If a patient is transferred to ICU, is that a separate </a:t>
            </a:r>
            <a:r>
              <a:rPr lang="en-US" dirty="0" err="1"/>
              <a:t>obs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Has anyone used </a:t>
            </a:r>
            <a:r>
              <a:rPr lang="en-US" dirty="0" err="1"/>
              <a:t>rsmatch</a:t>
            </a:r>
            <a:r>
              <a:rPr lang="en-US" dirty="0"/>
              <a:t> package in R or done risk set matching?</a:t>
            </a:r>
          </a:p>
        </p:txBody>
      </p:sp>
    </p:spTree>
    <p:extLst>
      <p:ext uri="{BB962C8B-B14F-4D97-AF65-F5344CB8AC3E}">
        <p14:creationId xmlns:p14="http://schemas.microsoft.com/office/powerpoint/2010/main" val="106585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8FB9CC-6540-8448-A84B-5DCC13CC2498}"/>
              </a:ext>
            </a:extLst>
          </p:cNvPr>
          <p:cNvSpPr txBox="1">
            <a:spLocks/>
          </p:cNvSpPr>
          <p:nvPr/>
        </p:nvSpPr>
        <p:spPr>
          <a:xfrm>
            <a:off x="694893" y="1156892"/>
            <a:ext cx="10515600" cy="101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Overall mortality disaggregated by ever had a bacterial infection vs never had a bacterial infection, based on all specimens: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B68D08A-6F58-1A47-8F3C-F66DA721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3" y="2353468"/>
            <a:ext cx="10228991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5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DD46-BA3D-EC45-9E63-24ECA673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82BC-7019-9544-86FD-8575E9CE6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dataset with all covariates we’d like to include, including time-varying</a:t>
            </a:r>
          </a:p>
          <a:p>
            <a:r>
              <a:rPr lang="en-US" dirty="0"/>
              <a:t>Adjust definition of “covid admission” to make sure transfers are included as part of the stay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CBC5-ECD2-754B-8ADC-F8441A16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Did bacterial infections among covid patients take place before or after start of covid visits?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81213A2-07C1-FB40-89E5-F6E00332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73249"/>
            <a:ext cx="99675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20F1-BB61-5C4F-BFAE-3A41BEA2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2300E4-9CBD-C342-81F3-0FB598EE8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85" y="1608137"/>
            <a:ext cx="11076315" cy="1427957"/>
          </a:xfrm>
        </p:spPr>
      </p:pic>
    </p:spTree>
    <p:extLst>
      <p:ext uri="{BB962C8B-B14F-4D97-AF65-F5344CB8AC3E}">
        <p14:creationId xmlns:p14="http://schemas.microsoft.com/office/powerpoint/2010/main" val="164719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40527</TotalTime>
  <Words>2107</Words>
  <Application>Microsoft Macintosh PowerPoint</Application>
  <PresentationFormat>Widescreen</PresentationFormat>
  <Paragraphs>221</Paragraphs>
  <Slides>70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MIND Study plots and tabulations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bacterial infections among covid patients take place before or after start of covid visits?</vt:lpstr>
      <vt:lpstr>PowerPoint Presentation</vt:lpstr>
      <vt:lpstr>Tabulations on bacterial infections among covid patients to consider</vt:lpstr>
      <vt:lpstr>Number of abnormal results (number of instance, not number of organisms) per patient who ever had a bacterial infection – to get at patterns in testing</vt:lpstr>
      <vt:lpstr>Background for “time in hospital” question How to define time in hospital?</vt:lpstr>
      <vt:lpstr>By adt care level of first covid visit, was the patient admitted in that same encounter?</vt:lpstr>
      <vt:lpstr>Time in hospital for those who were admitted during the first covid encounter (days between inpatient admission and discharge)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Covid positive PCR tests over time</vt:lpstr>
      <vt:lpstr>Covid inpatient admissions by date of first positive pcr test</vt:lpstr>
      <vt:lpstr>Admission Rate</vt:lpstr>
      <vt:lpstr>PowerPoint Presentation</vt:lpstr>
      <vt:lpstr>Mortality rate among inpatients with covid</vt:lpstr>
      <vt:lpstr>Questions about time in hospital:</vt:lpstr>
      <vt:lpstr>Various tabulations:</vt:lpstr>
      <vt:lpstr>PowerPoint Presentation</vt:lpstr>
      <vt:lpstr>Disaggregated by deceased/not deceased</vt:lpstr>
      <vt:lpstr>Overview of available data in ADT, covid and micro datasets (by mrn) – As of February 2021 data update</vt:lpstr>
      <vt:lpstr>Overview of available data in ADT, covid and micro datasets (by mrn) – As of February 2021 data update</vt:lpstr>
      <vt:lpstr>Most common organism – specimen combos</vt:lpstr>
      <vt:lpstr>Most common organisms for blood specimens only</vt:lpstr>
      <vt:lpstr>Determining whether multiple positive tests for an organism in a patient are separate or the same infection:</vt:lpstr>
      <vt:lpstr>How many cases are there with ambiguous gaps in positive tests?</vt:lpstr>
      <vt:lpstr>Most common blood infection  (N = 2290, some of these may be &gt; 1 infection)</vt:lpstr>
      <vt:lpstr>Duration of bacteremia for all blood infections   Excludes those with only one positive test (0 time of bacteremia). For the moment, infections with lapses in positive tests of 7-30 days are included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Lapses in positive tests: per patient per inpatient stay per organism, by organism </vt:lpstr>
      <vt:lpstr>When do bacterial infections take place with respect to covid diagnosis? Per infection (not per patient). N = 2309</vt:lpstr>
      <vt:lpstr>N = 574 bacterial infections, from 407 patients</vt:lpstr>
      <vt:lpstr>Bacterial infections by organism: non-covid, covid admission, or in covid patient but during a different admission?</vt:lpstr>
      <vt:lpstr>Duration of bacteremia in infections that took place during covid vs non-covid admissions</vt:lpstr>
      <vt:lpstr>7/19/21: slide with some extra info</vt:lpstr>
      <vt:lpstr>More extra info:</vt:lpstr>
      <vt:lpstr>PowerPoint Presentation</vt:lpstr>
      <vt:lpstr>PowerPoint Presentation</vt:lpstr>
      <vt:lpstr>Method to account for this bias: risk-set matching</vt:lpstr>
      <vt:lpstr>Risk-set matching</vt:lpstr>
      <vt:lpstr>Preliminary results from risk-set matching:</vt:lpstr>
      <vt:lpstr>What variables to include in matching model?</vt:lpstr>
      <vt:lpstr>Still 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Study plots and tabulations</dc:title>
  <dc:creator>Emma Gorin</dc:creator>
  <cp:lastModifiedBy>Gorin, Emma M.</cp:lastModifiedBy>
  <cp:revision>101</cp:revision>
  <dcterms:created xsi:type="dcterms:W3CDTF">2021-03-15T14:00:16Z</dcterms:created>
  <dcterms:modified xsi:type="dcterms:W3CDTF">2021-07-21T22:42:56Z</dcterms:modified>
</cp:coreProperties>
</file>